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303" r:id="rId4"/>
    <p:sldId id="257" r:id="rId5"/>
    <p:sldId id="264" r:id="rId6"/>
    <p:sldId id="283" r:id="rId7"/>
    <p:sldId id="266" r:id="rId8"/>
    <p:sldId id="289" r:id="rId9"/>
    <p:sldId id="284" r:id="rId10"/>
    <p:sldId id="285" r:id="rId11"/>
    <p:sldId id="290" r:id="rId12"/>
    <p:sldId id="291" r:id="rId13"/>
    <p:sldId id="299" r:id="rId14"/>
    <p:sldId id="272" r:id="rId15"/>
    <p:sldId id="271" r:id="rId16"/>
    <p:sldId id="267" r:id="rId17"/>
    <p:sldId id="300" r:id="rId18"/>
    <p:sldId id="301" r:id="rId19"/>
    <p:sldId id="298" r:id="rId20"/>
    <p:sldId id="292" r:id="rId21"/>
    <p:sldId id="294" r:id="rId22"/>
    <p:sldId id="296" r:id="rId23"/>
    <p:sldId id="304" r:id="rId24"/>
    <p:sldId id="275" r:id="rId25"/>
    <p:sldId id="273" r:id="rId26"/>
    <p:sldId id="280" r:id="rId27"/>
    <p:sldId id="281" r:id="rId28"/>
    <p:sldId id="274" r:id="rId29"/>
    <p:sldId id="30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2124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niosh/docs/99-10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ارائه:</a:t>
            </a:r>
            <a:endParaRPr lang="en-US" dirty="0" smtClean="0">
              <a:cs typeface="B Nazanin" pitchFamily="2" charset="-78"/>
            </a:endParaRPr>
          </a:p>
          <a:p>
            <a:r>
              <a:rPr lang="fa-IR" dirty="0" smtClean="0">
                <a:cs typeface="B Nazanin" pitchFamily="2" charset="-78"/>
              </a:rPr>
              <a:t>دکتروحیدرضا مومنی</a:t>
            </a:r>
            <a:endParaRPr lang="en-US" dirty="0" smtClean="0">
              <a:cs typeface="B Nazanin" pitchFamily="2" charset="-78"/>
            </a:endParaRPr>
          </a:p>
          <a:p>
            <a:r>
              <a:rPr lang="fa-IR" dirty="0" smtClean="0">
                <a:cs typeface="B Nazanin" pitchFamily="2" charset="-78"/>
              </a:rPr>
              <a:t>متخصص طب کار وبیماریهای شغلی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6000" dirty="0" smtClean="0">
                <a:cs typeface="B Nazanin" pitchFamily="2" charset="-78"/>
              </a:rPr>
              <a:t>استرس شغلی</a:t>
            </a:r>
            <a:endParaRPr lang="fa-IR" sz="60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a-IR" dirty="0" smtClean="0">
                <a:cs typeface="B Nazanin" pitchFamily="2" charset="-78"/>
              </a:rPr>
              <a:t>استرسورهای شغلی:نحوه مدیریت وروابط بین فردی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مشارکت ندادن پرسنل در تصمیم گیری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نبود تعامل وهمکاری در سازمان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فقدان سیاست های حمایتی از پرسنل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فقدان روحیه همکاری وحمایت بین کارکنان</a:t>
            </a:r>
          </a:p>
          <a:p>
            <a:pPr algn="r" rtl="1"/>
            <a:endParaRPr lang="en-US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82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Nazanin" pitchFamily="2" charset="-78"/>
              </a:rPr>
              <a:t>استرسورهای شغلی:وظایف شغلی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تناقض درانتظارات ازکارکنان:انتظار مشتری ورییس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مسئولیت های متعدد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نداشتن امنیت شغلی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عدم وجود امکان رشد وارتقا شغلی</a:t>
            </a:r>
          </a:p>
          <a:p>
            <a:pPr algn="r" rtl="1">
              <a:buNone/>
            </a:pP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Nazanin" pitchFamily="2" charset="-78"/>
              </a:rPr>
              <a:t>استرسورهای شغلی:عوامل محیطی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محیط کاری ناایمن وخطرناک،پرسروصدا،الودگی شیمیایی ومشکلات ارگونومیک</a:t>
            </a:r>
          </a:p>
          <a:p>
            <a:pPr algn="r" rtl="1"/>
            <a:endParaRPr lang="fa-IR" dirty="0" smtClean="0"/>
          </a:p>
          <a:p>
            <a:pPr algn="r" rtl="1"/>
            <a:endParaRPr lang="fa-I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استرس شغلی وسلامت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Nazanin" pitchFamily="2" charset="-78"/>
              </a:rPr>
              <a:t>استرس شغلی وسلامت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استرس باآزاد سازی هورمونهای کاتکولامینی سبب افزایش ضربان قلب،افزایش عمق تنفس،انقباض عضلات </a:t>
            </a: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وایجادحالت آماده باش </a:t>
            </a:r>
            <a:r>
              <a:rPr lang="fa-IR" dirty="0" smtClean="0">
                <a:cs typeface="B Nazanin" pitchFamily="2" charset="-78"/>
              </a:rPr>
              <a:t>یافعال سازی برای سیستم عصبی می گردد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دوره های طولانی مدت استرس سبب اسیب های بدنی وافزایش ریسک حوادث می گردد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عوارض مزمن:بیماریهای قلبی عروقی،بیماریهای عضلانی اسکلتی وعصبی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Nazanin" pitchFamily="2" charset="-78"/>
              </a:rPr>
              <a:t>استرس شغلی وسلامت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بیماریهای قلبی عروقی:افزایش ریسک درافرادی که فاقد قدرت کنترل وتغییر درپروسه کاری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بیماریهای عضلانی اسکلتی:افزایش ریسک کمردرد وبیماریهای اندام فوقانی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بیماریهای عصبی روانی:افسردگی وفرسودگی(</a:t>
            </a:r>
            <a:r>
              <a:rPr lang="en-US" dirty="0" smtClean="0">
                <a:cs typeface="B Nazanin" pitchFamily="2" charset="-78"/>
              </a:rPr>
              <a:t>Burnout</a:t>
            </a:r>
            <a:r>
              <a:rPr lang="fa-IR" dirty="0" smtClean="0">
                <a:cs typeface="B Nazanin" pitchFamily="2" charset="-78"/>
              </a:rPr>
              <a:t>)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افزایش حوادث کار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احتمالا افزایش ریسک خودکشی،سرطان وکاهش توانایی سیستم ایمنی 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cs typeface="B Nazanin" pitchFamily="2" charset="-78"/>
              </a:rPr>
              <a:t>استرس وبهروه وری (</a:t>
            </a:r>
            <a:r>
              <a:rPr lang="en-US" dirty="0" smtClean="0">
                <a:cs typeface="B Nazanin" pitchFamily="2" charset="-78"/>
              </a:rPr>
              <a:t>productivity</a:t>
            </a:r>
            <a:r>
              <a:rPr lang="fa-IR" dirty="0" smtClean="0">
                <a:cs typeface="B Nazanin" pitchFamily="2" charset="-78"/>
              </a:rPr>
              <a:t>)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00240"/>
            <a:ext cx="7772400" cy="4019560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Nazanin" pitchFamily="2" charset="-78"/>
              </a:rPr>
              <a:t>آیا استرس برای افزایش بهره وری لازم است؟؟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طبق تحقیقات :محیط کاری پراسترس سبب افزایش غیبت ازکار،تاخیر وترک کار میگردد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طبق تحقیقات </a:t>
            </a:r>
            <a:r>
              <a:rPr lang="en-US" dirty="0" smtClean="0">
                <a:cs typeface="B Nazanin" pitchFamily="2" charset="-78"/>
              </a:rPr>
              <a:t>NIOSH</a:t>
            </a:r>
            <a:r>
              <a:rPr lang="fa-IR" dirty="0" smtClean="0">
                <a:cs typeface="B Nazanin" pitchFamily="2" charset="-78"/>
              </a:rPr>
              <a:t>:بهروه وری درمحیط های کاری کم استرس با عوامل زیان آورکم بالا می باشد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Nazanin" pitchFamily="2" charset="-78"/>
              </a:rPr>
              <a:t>فرسودگی شغلی یا</a:t>
            </a:r>
            <a:r>
              <a:rPr lang="en-US" dirty="0" smtClean="0">
                <a:cs typeface="B Nazanin" pitchFamily="2" charset="-78"/>
              </a:rPr>
              <a:t>burnout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arenR"/>
            </a:pPr>
            <a:r>
              <a:rPr lang="fa-IR" dirty="0" smtClean="0">
                <a:cs typeface="B Nazanin" pitchFamily="2" charset="-78"/>
              </a:rPr>
              <a:t>خستگی عاطفی(</a:t>
            </a:r>
            <a:r>
              <a:rPr lang="en-US" dirty="0" smtClean="0">
                <a:cs typeface="B Nazanin" pitchFamily="2" charset="-78"/>
              </a:rPr>
              <a:t>emotional exhaustion</a:t>
            </a:r>
            <a:r>
              <a:rPr lang="fa-IR" dirty="0" smtClean="0">
                <a:cs typeface="B Nazanin" pitchFamily="2" charset="-78"/>
              </a:rPr>
              <a:t>):احساس کاهش اشتیاق به کاروناتوانی درتوجه به دیگران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fa-IR" dirty="0" smtClean="0">
                <a:cs typeface="B Nazanin" pitchFamily="2" charset="-78"/>
              </a:rPr>
              <a:t>مسخ شخصیت(</a:t>
            </a:r>
            <a:r>
              <a:rPr lang="en-US" dirty="0" smtClean="0">
                <a:cs typeface="B Nazanin" pitchFamily="2" charset="-78"/>
              </a:rPr>
              <a:t>depersonalization</a:t>
            </a:r>
            <a:r>
              <a:rPr lang="fa-IR" dirty="0" smtClean="0">
                <a:cs typeface="B Nazanin" pitchFamily="2" charset="-78"/>
              </a:rPr>
              <a:t>):پاسخ غیرانسانی ومنفی به دیگران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en-US" dirty="0" smtClean="0">
                <a:cs typeface="B Nazanin" pitchFamily="2" charset="-78"/>
              </a:rPr>
              <a:t>low personal accomplishment</a:t>
            </a:r>
            <a:r>
              <a:rPr lang="fa-IR" dirty="0" smtClean="0">
                <a:cs typeface="B Nazanin" pitchFamily="2" charset="-78"/>
              </a:rPr>
              <a:t>:کاهش حس موفقیت درکار</a:t>
            </a:r>
          </a:p>
          <a:p>
            <a:r>
              <a:rPr lang="fa-IR" dirty="0" smtClean="0">
                <a:cs typeface="B Nazanin" pitchFamily="2" charset="-78"/>
              </a:rPr>
              <a:t>استرس شدید وطولانی مدت عامل ایجاد فرسودگی می باشد</a:t>
            </a:r>
          </a:p>
          <a:p>
            <a:r>
              <a:rPr lang="fa-IR" dirty="0" smtClean="0">
                <a:cs typeface="B Nazanin" pitchFamily="2" charset="-78"/>
              </a:rPr>
              <a:t>فرسودگی(</a:t>
            </a:r>
            <a:r>
              <a:rPr lang="en-US" dirty="0" smtClean="0">
                <a:cs typeface="B Nazanin" pitchFamily="2" charset="-78"/>
              </a:rPr>
              <a:t>Burnout</a:t>
            </a:r>
            <a:r>
              <a:rPr lang="fa-IR" dirty="0" smtClean="0">
                <a:cs typeface="B Nazanin" pitchFamily="2" charset="-78"/>
              </a:rPr>
              <a:t>)درمشاغلی که نقش مراقبتی دارندوبا افراد وانسانها سروکاردارندومشاغلی باپیچیدگی درتصمیم گیری بیشتردیده می شود(پزشکان وپرستاران ،معلمان) </a:t>
            </a:r>
          </a:p>
          <a:p>
            <a:pPr marL="514350" indent="-514350" algn="r" rtl="1">
              <a:buFont typeface="+mj-lt"/>
              <a:buAutoNum type="arabicParenR"/>
            </a:pPr>
            <a:endParaRPr lang="fa-IR" dirty="0" smtClean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>
                <a:cs typeface="B Nazanin" pitchFamily="2" charset="-78"/>
              </a:rPr>
              <a:t>فرسودگی شغلی یا</a:t>
            </a:r>
            <a:r>
              <a:rPr lang="en-US" dirty="0">
                <a:cs typeface="B Nazanin" pitchFamily="2" charset="-78"/>
              </a:rPr>
              <a:t>burnout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71678"/>
            <a:ext cx="7772400" cy="3948122"/>
          </a:xfrm>
        </p:spPr>
        <p:txBody>
          <a:bodyPr>
            <a:normAutofit/>
          </a:bodyPr>
          <a:lstStyle/>
          <a:p>
            <a:pPr algn="r" rtl="1"/>
            <a:r>
              <a:rPr lang="fa-IR" dirty="0">
                <a:cs typeface="B Nazanin" pitchFamily="2" charset="-78"/>
              </a:rPr>
              <a:t>یک سوم پزشکان فرسودگی شغلی رادر قسمتی </a:t>
            </a:r>
            <a:r>
              <a:rPr lang="fa-IR" dirty="0" smtClean="0">
                <a:cs typeface="B Nazanin" pitchFamily="2" charset="-78"/>
              </a:rPr>
              <a:t>ازسالهای کار </a:t>
            </a:r>
            <a:r>
              <a:rPr lang="fa-IR" dirty="0">
                <a:cs typeface="B Nazanin" pitchFamily="2" charset="-78"/>
              </a:rPr>
              <a:t>تجربه کرده </a:t>
            </a:r>
            <a:r>
              <a:rPr lang="fa-IR" dirty="0" smtClean="0">
                <a:cs typeface="B Nazanin" pitchFamily="2" charset="-78"/>
              </a:rPr>
              <a:t>اند</a:t>
            </a:r>
            <a:endParaRPr lang="en-US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افزایش </a:t>
            </a:r>
            <a:r>
              <a:rPr lang="fa-IR" dirty="0">
                <a:cs typeface="B Nazanin" pitchFamily="2" charset="-78"/>
              </a:rPr>
              <a:t>ریسک خطا واشتباه واحتمال سومصرف مواد</a:t>
            </a:r>
          </a:p>
          <a:p>
            <a:pPr algn="r" rtl="1"/>
            <a:r>
              <a:rPr lang="fa-IR" dirty="0">
                <a:cs typeface="B Nazanin" pitchFamily="2" charset="-78"/>
              </a:rPr>
              <a:t>فرسودگی شغلی همراهی زیادی با افسردگی وخودکشی دارد</a:t>
            </a:r>
          </a:p>
          <a:p>
            <a:pPr algn="r" rtl="1"/>
            <a:r>
              <a:rPr lang="fa-IR" dirty="0">
                <a:cs typeface="B Nazanin" pitchFamily="2" charset="-78"/>
              </a:rPr>
              <a:t>فرسودگی شغلی باکاهش رضایت شغلی وبهره وری همراهی </a:t>
            </a:r>
            <a:r>
              <a:rPr lang="fa-IR" dirty="0" smtClean="0">
                <a:cs typeface="B Nazanin" pitchFamily="2" charset="-78"/>
              </a:rPr>
              <a:t>دارد</a:t>
            </a:r>
            <a:endParaRPr lang="fa-IR" dirty="0">
              <a:cs typeface="B Nazanin" pitchFamily="2" charset="-78"/>
            </a:endParaRPr>
          </a:p>
          <a:p>
            <a:pPr algn="r" rtl="1"/>
            <a:r>
              <a:rPr lang="fa-IR" dirty="0">
                <a:cs typeface="B Nazanin" pitchFamily="2" charset="-78"/>
              </a:rPr>
              <a:t>اهمیت فرسودگی شغلی درمشاغل حساس به جهت ایمنی وکارکنان بهداشتی بسیار بالاست</a:t>
            </a:r>
          </a:p>
          <a:p>
            <a:pPr algn="r" rtl="1"/>
            <a:endParaRPr lang="fa-I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بررسی استرس درمحیط کار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مقدمه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fa-IR" dirty="0" smtClean="0"/>
              <a:t>40</a:t>
            </a:r>
            <a:r>
              <a:rPr lang="fa-IR" dirty="0" smtClean="0">
                <a:cs typeface="B Nazanin" pitchFamily="2" charset="-78"/>
              </a:rPr>
              <a:t>%شاغلین درآمریکا کار خودراشدیدا پراسترس میدانند</a:t>
            </a:r>
          </a:p>
          <a:p>
            <a:pPr algn="r" rtl="1">
              <a:buFont typeface="Wingdings" pitchFamily="2" charset="2"/>
              <a:buChar char="q"/>
            </a:pPr>
            <a:r>
              <a:rPr lang="fa-IR" dirty="0" smtClean="0">
                <a:cs typeface="B Nazanin" pitchFamily="2" charset="-78"/>
              </a:rPr>
              <a:t>حدود 26%پرسنل دربرخی مشاغل ازفرسودگی شغلی(</a:t>
            </a:r>
            <a:r>
              <a:rPr lang="en-US" dirty="0" smtClean="0">
                <a:cs typeface="B Nazanin" pitchFamily="2" charset="-78"/>
              </a:rPr>
              <a:t>Burnout</a:t>
            </a:r>
            <a:r>
              <a:rPr lang="fa-IR" dirty="0" smtClean="0">
                <a:cs typeface="B Nazanin" pitchFamily="2" charset="-78"/>
              </a:rPr>
              <a:t>) یا احساس بی انگیزگی وبیهودگی شکایت دارند</a:t>
            </a:r>
          </a:p>
          <a:p>
            <a:pPr algn="r" rtl="1">
              <a:buFont typeface="Wingdings" pitchFamily="2" charset="2"/>
              <a:buChar char="q"/>
            </a:pPr>
            <a:r>
              <a:rPr lang="fa-IR" dirty="0" smtClean="0">
                <a:cs typeface="B Nazanin" pitchFamily="2" charset="-78"/>
              </a:rPr>
              <a:t>تخمین زده می شود5میلیون شاغل درانگلستان درمعرض استرس بالای شغلی هستند</a:t>
            </a:r>
          </a:p>
          <a:p>
            <a:pPr algn="r" rtl="1">
              <a:buFont typeface="Wingdings" pitchFamily="2" charset="2"/>
              <a:buChar char="q"/>
            </a:pPr>
            <a:endParaRPr lang="fa-IR" dirty="0" smtClean="0"/>
          </a:p>
          <a:p>
            <a:pPr algn="r" rtl="1">
              <a:buFont typeface="Wingdings" pitchFamily="2" charset="2"/>
              <a:buChar char="q"/>
            </a:pPr>
            <a:endParaRPr lang="fa-I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14446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cs typeface="B Nazanin" pitchFamily="2" charset="-78"/>
              </a:rPr>
              <a:t>ارزیابی استرس درمحیط کار:</a:t>
            </a:r>
            <a:br>
              <a:rPr lang="fa-IR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>پرسشنامه های </a:t>
            </a:r>
            <a:r>
              <a:rPr lang="en-US" dirty="0" smtClean="0">
                <a:cs typeface="B Nazanin" pitchFamily="2" charset="-78"/>
              </a:rPr>
              <a:t>NIOSH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Physical environment</a:t>
            </a:r>
          </a:p>
          <a:p>
            <a:pPr marL="0" indent="0">
              <a:buNone/>
            </a:pPr>
            <a:r>
              <a:rPr lang="en-US" dirty="0" smtClean="0"/>
              <a:t>Role conflict</a:t>
            </a:r>
          </a:p>
          <a:p>
            <a:pPr marL="0" indent="0">
              <a:buNone/>
            </a:pPr>
            <a:r>
              <a:rPr lang="en-US" dirty="0" smtClean="0"/>
              <a:t>Role ambiguity</a:t>
            </a:r>
          </a:p>
          <a:p>
            <a:pPr marL="0" indent="0">
              <a:buNone/>
            </a:pPr>
            <a:r>
              <a:rPr lang="en-US" dirty="0" smtClean="0"/>
              <a:t>Job feature ambiguity</a:t>
            </a:r>
          </a:p>
          <a:p>
            <a:pPr marL="0" indent="0">
              <a:buNone/>
            </a:pPr>
            <a:r>
              <a:rPr lang="en-US" dirty="0" smtClean="0"/>
              <a:t>Interpersonal conflict</a:t>
            </a:r>
          </a:p>
          <a:p>
            <a:pPr marL="0" indent="0">
              <a:buNone/>
            </a:pPr>
            <a:r>
              <a:rPr lang="en-US" dirty="0" smtClean="0"/>
              <a:t>Job control</a:t>
            </a:r>
          </a:p>
          <a:p>
            <a:pPr marL="0" indent="0">
              <a:buNone/>
            </a:pPr>
            <a:r>
              <a:rPr lang="en-US" dirty="0" smtClean="0"/>
              <a:t>Quantitative workload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fa-I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Variance in workload</a:t>
            </a:r>
          </a:p>
          <a:p>
            <a:pPr marL="0" indent="0">
              <a:buNone/>
            </a:pPr>
            <a:r>
              <a:rPr lang="en-US" dirty="0" smtClean="0"/>
              <a:t>Responsibility for people</a:t>
            </a:r>
          </a:p>
          <a:p>
            <a:pPr marL="0" indent="0">
              <a:buNone/>
            </a:pPr>
            <a:r>
              <a:rPr lang="en-US" dirty="0" smtClean="0"/>
              <a:t>Utilization of ability</a:t>
            </a:r>
          </a:p>
          <a:p>
            <a:pPr marL="0" indent="0">
              <a:buNone/>
            </a:pPr>
            <a:r>
              <a:rPr lang="en-US" dirty="0" smtClean="0"/>
              <a:t>Cognitive demands</a:t>
            </a:r>
          </a:p>
          <a:p>
            <a:pPr marL="0" indent="0">
              <a:buNone/>
            </a:pPr>
            <a:r>
              <a:rPr lang="en-US" dirty="0" smtClean="0"/>
              <a:t>Shift work</a:t>
            </a:r>
          </a:p>
          <a:p>
            <a:pPr marL="0" indent="0">
              <a:buNone/>
            </a:pPr>
            <a:r>
              <a:rPr lang="en-US" dirty="0" smtClean="0"/>
              <a:t>Non work activity</a:t>
            </a:r>
          </a:p>
          <a:p>
            <a:pPr marL="0" indent="0">
              <a:buNone/>
            </a:pPr>
            <a:r>
              <a:rPr lang="en-US" dirty="0" smtClean="0"/>
              <a:t>Self esteem</a:t>
            </a:r>
          </a:p>
          <a:p>
            <a:pPr marL="0" indent="0">
              <a:buNone/>
            </a:pPr>
            <a:r>
              <a:rPr lang="en-US" dirty="0" smtClean="0"/>
              <a:t>Type A personality</a:t>
            </a:r>
          </a:p>
          <a:p>
            <a:pPr marL="0" indent="0">
              <a:buNone/>
            </a:pPr>
            <a:r>
              <a:rPr lang="en-US" dirty="0" smtClean="0"/>
              <a:t>Social support(buffer factor)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01981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9" y="214290"/>
            <a:ext cx="8072494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928663" y="0"/>
            <a:ext cx="7000924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کنترل استرس درمحیط کار</a:t>
            </a:r>
            <a:endParaRPr lang="fa-I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Nazanin" pitchFamily="2" charset="-78"/>
              </a:rPr>
              <a:t>مراحل کنترل استرس محیط کار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28802"/>
            <a:ext cx="7772400" cy="4090998"/>
          </a:xfrm>
        </p:spPr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Nazanin" pitchFamily="2" charset="-78"/>
              </a:rPr>
              <a:t>تعیین استرسور شغلی</a:t>
            </a:r>
          </a:p>
          <a:p>
            <a:pPr marL="514350" indent="-514350" algn="r" rtl="1">
              <a:buFont typeface="+mj-lt"/>
              <a:buAutoNum type="arabicPeriod"/>
            </a:pPr>
            <a:endParaRPr lang="fa-IR" dirty="0" smtClean="0">
              <a:cs typeface="B Nazanin" pitchFamily="2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Nazanin" pitchFamily="2" charset="-78"/>
              </a:rPr>
              <a:t>بررسی راهکار جهت تعدیل استرسور شغلی</a:t>
            </a:r>
          </a:p>
          <a:p>
            <a:pPr marL="514350" indent="-514350" algn="r" rtl="1">
              <a:buFont typeface="+mj-lt"/>
              <a:buAutoNum type="arabicPeriod"/>
            </a:pPr>
            <a:endParaRPr lang="fa-IR" dirty="0" smtClean="0">
              <a:cs typeface="B Nazanin" pitchFamily="2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Nazanin" pitchFamily="2" charset="-78"/>
              </a:rPr>
              <a:t>ارزیابی کوتاه مدت وبلند مدت اثربخشی 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برای مقابله با استرس چه کنیم؟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Employee Assistance Program (EAP):</a:t>
            </a:r>
          </a:p>
          <a:p>
            <a:pPr algn="just" rtl="1">
              <a:buNone/>
            </a:pPr>
            <a:r>
              <a:rPr lang="fa-IR" sz="2400" dirty="0" smtClean="0"/>
              <a:t>برگزاری جلسات آموزشی دلایل ایجاد استرس،عوارض استرس و مهارتهای کاهش استرس جهت مشکلات سازمانی ومشکلات مربوط به زندگی خصوصی</a:t>
            </a:r>
          </a:p>
          <a:p>
            <a:pPr algn="just" rtl="1">
              <a:buNone/>
            </a:pPr>
            <a:endParaRPr lang="fa-IR" dirty="0" smtClean="0">
              <a:solidFill>
                <a:srgbClr val="FF0000"/>
              </a:solidFill>
            </a:endParaRPr>
          </a:p>
          <a:p>
            <a:pPr algn="just" rtl="1">
              <a:buNone/>
            </a:pPr>
            <a:r>
              <a:rPr lang="fa-IR" dirty="0" smtClean="0">
                <a:solidFill>
                  <a:srgbClr val="FF0000"/>
                </a:solidFill>
              </a:rPr>
              <a:t>معایب </a:t>
            </a:r>
            <a:r>
              <a:rPr lang="en-US" dirty="0" smtClean="0">
                <a:solidFill>
                  <a:srgbClr val="FF0000"/>
                </a:solidFill>
              </a:rPr>
              <a:t>EAP</a:t>
            </a:r>
            <a:r>
              <a:rPr lang="fa-IR" dirty="0" smtClean="0"/>
              <a:t> :</a:t>
            </a:r>
          </a:p>
          <a:p>
            <a:pPr algn="just" rtl="1">
              <a:buNone/>
            </a:pPr>
            <a:r>
              <a:rPr lang="fa-IR" sz="2400" dirty="0" smtClean="0"/>
              <a:t>معمولا اثرآن درکوتاه مدت بیشتر است</a:t>
            </a:r>
          </a:p>
          <a:p>
            <a:pPr algn="just" rtl="1">
              <a:buNone/>
            </a:pPr>
            <a:r>
              <a:rPr lang="fa-IR" sz="2400" dirty="0" smtClean="0"/>
              <a:t>برای استرسورهای با علت سازمانی موثر نیست</a:t>
            </a:r>
          </a:p>
          <a:p>
            <a:pPr algn="just" rtl="1">
              <a:buNone/>
            </a:pPr>
            <a:endParaRPr lang="fa-I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برای مقابله با استرس چه کنیم؟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 marL="514350" indent="-514350" algn="just">
              <a:buNone/>
            </a:pPr>
            <a:r>
              <a:rPr lang="en-US" dirty="0" smtClean="0">
                <a:solidFill>
                  <a:srgbClr val="00B050"/>
                </a:solidFill>
              </a:rPr>
              <a:t>2.Organization change: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تغییردرساختاروقوانین سازمان به منظور کاهش دلایل استرس </a:t>
            </a:r>
          </a:p>
          <a:p>
            <a:pPr algn="just" rtl="1">
              <a:buNone/>
            </a:pP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معایب: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بعضا نارضایتی مدیران ازتغییرات درسازمان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Organization change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Nazanin" pitchFamily="2" charset="-78"/>
              </a:rPr>
              <a:t>بررسی تناسب حجم کار با توانایی ومهارت کارکنان</a:t>
            </a:r>
          </a:p>
          <a:p>
            <a:pPr algn="r" rtl="1"/>
            <a:r>
              <a:rPr lang="fa-IR" sz="2400" dirty="0" smtClean="0">
                <a:cs typeface="B Nazanin" pitchFamily="2" charset="-78"/>
              </a:rPr>
              <a:t>طراحی مشاغلی برای شکوفا سازی توانایی ومهارتهای کارکنان</a:t>
            </a:r>
          </a:p>
          <a:p>
            <a:pPr algn="r" rtl="1"/>
            <a:r>
              <a:rPr lang="fa-IR" sz="2400" dirty="0" smtClean="0">
                <a:cs typeface="B Nazanin" pitchFamily="2" charset="-78"/>
              </a:rPr>
              <a:t>مشخص کردن نقش ومسئولیت کارکنان</a:t>
            </a:r>
          </a:p>
          <a:p>
            <a:pPr algn="r" rtl="1"/>
            <a:r>
              <a:rPr lang="fa-IR" sz="2400" dirty="0" smtClean="0">
                <a:cs typeface="B Nazanin" pitchFamily="2" charset="-78"/>
              </a:rPr>
              <a:t>مشارکت دادن پرسنل درتصمیم گیریها</a:t>
            </a:r>
          </a:p>
          <a:p>
            <a:pPr algn="r" rtl="1"/>
            <a:r>
              <a:rPr lang="fa-IR" sz="2400" dirty="0" smtClean="0">
                <a:cs typeface="B Nazanin" pitchFamily="2" charset="-78"/>
              </a:rPr>
              <a:t>بهبود ارتباطات-کاهش عدم اطمینان در مورد پیشرفت شغلی</a:t>
            </a:r>
            <a:br>
              <a:rPr lang="fa-IR" sz="2400" dirty="0" smtClean="0">
                <a:cs typeface="B Nazanin" pitchFamily="2" charset="-78"/>
              </a:rPr>
            </a:br>
            <a:r>
              <a:rPr lang="fa-IR" sz="2400" dirty="0" smtClean="0">
                <a:cs typeface="B Nazanin" pitchFamily="2" charset="-78"/>
              </a:rPr>
              <a:t>و چشم انداز اشتغال در آینده</a:t>
            </a:r>
          </a:p>
          <a:p>
            <a:pPr algn="r" rtl="1"/>
            <a:r>
              <a:rPr lang="fa-IR" sz="2400" dirty="0" smtClean="0">
                <a:cs typeface="B Nazanin" pitchFamily="2" charset="-78"/>
              </a:rPr>
              <a:t>فرصت دادن به کارکنان جهت شرکت دربرنامه های اجتماعی </a:t>
            </a:r>
          </a:p>
          <a:p>
            <a:pPr algn="r" rtl="1"/>
            <a:r>
              <a:rPr lang="fa-IR" sz="2400" dirty="0" smtClean="0">
                <a:cs typeface="B Nazanin" pitchFamily="2" charset="-78"/>
              </a:rPr>
              <a:t>ساعت کاری متناسب با مسئولیت های غیر شغلی وخانوادگی افراد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8763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i="1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i="1" dirty="0" smtClean="0">
                <a:hlinkClick r:id="rId2"/>
              </a:rPr>
              <a:t>https://www.cdc.gov/</a:t>
            </a:r>
            <a:r>
              <a:rPr lang="en-US" b="1" i="1" dirty="0" smtClean="0">
                <a:hlinkClick r:id="rId2"/>
              </a:rPr>
              <a:t>niosh</a:t>
            </a:r>
            <a:r>
              <a:rPr lang="en-US" i="1" dirty="0" smtClean="0">
                <a:hlinkClick r:id="rId2"/>
              </a:rPr>
              <a:t>/docs/99-101</a:t>
            </a:r>
            <a:endParaRPr lang="en-US" i="1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err="1" smtClean="0"/>
              <a:t>Maslach</a:t>
            </a:r>
            <a:r>
              <a:rPr lang="en-US" dirty="0" smtClean="0"/>
              <a:t> C. Burnout: a multidimensional perspective. In: </a:t>
            </a:r>
            <a:r>
              <a:rPr lang="en-US" dirty="0" err="1" smtClean="0"/>
              <a:t>Schaufeli</a:t>
            </a:r>
            <a:r>
              <a:rPr lang="en-US" dirty="0" smtClean="0"/>
              <a:t> </a:t>
            </a:r>
            <a:r>
              <a:rPr lang="en-US" dirty="0" err="1" smtClean="0"/>
              <a:t>WB,Maslach</a:t>
            </a:r>
            <a:r>
              <a:rPr lang="en-US" dirty="0" smtClean="0"/>
              <a:t> C, </a:t>
            </a:r>
            <a:r>
              <a:rPr lang="en-US" dirty="0" err="1" smtClean="0"/>
              <a:t>Marek</a:t>
            </a:r>
            <a:r>
              <a:rPr lang="en-US" dirty="0" smtClean="0"/>
              <a:t> T, eds. Professional Burnout: Recent Developments in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err="1" smtClean="0"/>
              <a:t>Dyrbye</a:t>
            </a:r>
            <a:r>
              <a:rPr lang="en-US" dirty="0" smtClean="0"/>
              <a:t> LN, Thomas MR, Massie FS, et al. Burnout and suicidal ideation among US medical students. Ann Intern Med. 2008;149(5):334–341.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75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مقدمه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fa-IR" dirty="0">
                <a:solidFill>
                  <a:srgbClr val="FF0000"/>
                </a:solidFill>
                <a:cs typeface="B Nazanin" pitchFamily="2" charset="-78"/>
              </a:rPr>
              <a:t>درایران:</a:t>
            </a:r>
          </a:p>
          <a:p>
            <a:pPr algn="r" rtl="1">
              <a:buFont typeface="Wingdings" pitchFamily="2" charset="2"/>
              <a:buChar char="q"/>
            </a:pPr>
            <a:r>
              <a:rPr lang="fa-IR" dirty="0">
                <a:cs typeface="B Nazanin" pitchFamily="2" charset="-78"/>
              </a:rPr>
              <a:t>شیوع استرس شغلی تا54%وعدم رضایت شغلی تا25%درزنان شاغل اهوازی(حمید صوری)</a:t>
            </a:r>
          </a:p>
          <a:p>
            <a:pPr algn="r" rtl="1">
              <a:buFont typeface="Wingdings" pitchFamily="2" charset="2"/>
              <a:buChar char="q"/>
            </a:pPr>
            <a:r>
              <a:rPr lang="fa-IR" dirty="0">
                <a:cs typeface="B Nazanin" pitchFamily="2" charset="-78"/>
              </a:rPr>
              <a:t>شیوع 53%استرس شغلی درکارکنان ذوب آهن اصفهان(مسعودلطفی زاده)</a:t>
            </a:r>
          </a:p>
          <a:p>
            <a:pPr algn="r" rtl="1">
              <a:buFont typeface="Wingdings" pitchFamily="2" charset="2"/>
              <a:buChar char="q"/>
            </a:pPr>
            <a:r>
              <a:rPr lang="fa-IR" dirty="0">
                <a:cs typeface="B Nazanin" pitchFamily="2" charset="-78"/>
              </a:rPr>
              <a:t>شعار</a:t>
            </a:r>
            <a:r>
              <a:rPr lang="en-US" dirty="0">
                <a:cs typeface="B Nazanin" pitchFamily="2" charset="-78"/>
              </a:rPr>
              <a:t>ILO</a:t>
            </a:r>
            <a:r>
              <a:rPr lang="fa-IR" dirty="0">
                <a:cs typeface="B Nazanin" pitchFamily="2" charset="-78"/>
              </a:rPr>
              <a:t>درسال2016: استرس درمحیط کار،یک چالش همگانی</a:t>
            </a:r>
          </a:p>
          <a:p>
            <a:pPr algn="r" rtl="1">
              <a:buFont typeface="Wingdings" pitchFamily="2" charset="2"/>
              <a:buChar char="q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4330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تعریف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  <a:t>استرس شغلی(</a:t>
            </a:r>
            <a:r>
              <a:rPr lang="en-US" sz="2800" dirty="0" smtClean="0">
                <a:solidFill>
                  <a:srgbClr val="FF0000"/>
                </a:solidFill>
                <a:cs typeface="B Nazanin" pitchFamily="2" charset="-78"/>
              </a:rPr>
              <a:t>job stress</a:t>
            </a:r>
            <a: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  <a:t>):</a:t>
            </a:r>
            <a:r>
              <a:rPr lang="fa-IR" sz="2800" dirty="0" smtClean="0">
                <a:cs typeface="B Nazanin" pitchFamily="2" charset="-78"/>
              </a:rPr>
              <a:t>ایجاد پاسخهای مخرب جسمی یا روانی زمانیکه نیازمندیهای شغلی با توانایی فردی،مهارتها یا نیازهای فردی مطابقت نداشته باشد</a:t>
            </a:r>
          </a:p>
          <a:p>
            <a:pPr algn="r" rtl="1"/>
            <a: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  <a:t>چالش (</a:t>
            </a:r>
            <a:r>
              <a:rPr lang="en-US" sz="2800" dirty="0" smtClean="0">
                <a:solidFill>
                  <a:srgbClr val="FF0000"/>
                </a:solidFill>
                <a:cs typeface="B Nazanin" pitchFamily="2" charset="-78"/>
              </a:rPr>
              <a:t>challenge </a:t>
            </a:r>
            <a: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  <a:t>):</a:t>
            </a:r>
            <a:r>
              <a:rPr lang="fa-IR" sz="2800" dirty="0" smtClean="0">
                <a:cs typeface="B Nazanin" pitchFamily="2" charset="-78"/>
              </a:rPr>
              <a:t>عامل ایجادانگیزه برای افزایش مهارت ودانش وموفقیت درکار(قابل دسترسی توسط فرد)</a:t>
            </a:r>
          </a:p>
          <a:p>
            <a:pPr algn="r" rtl="1"/>
            <a:r>
              <a:rPr lang="fa-IR" sz="2800" dirty="0" smtClean="0">
                <a:cs typeface="B Nazanin" pitchFamily="2" charset="-78"/>
              </a:rPr>
              <a:t>وقتی چالش به نیازمندی شغلی فراترازتوان فردتبدیل شد بجای احساس آرامش خستگی وبجای رضایتمندی احساس استرس ایجاد می شود</a:t>
            </a:r>
          </a:p>
          <a:p>
            <a:pPr marL="0" indent="0"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/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علل استرس شغلی؟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توانایی کم پرسنل </a:t>
            </a:r>
            <a:r>
              <a:rPr lang="fa-IR" dirty="0" smtClean="0">
                <a:cs typeface="B Nazanin" pitchFamily="2" charset="-78"/>
              </a:rPr>
              <a:t>:توجه به ویژگیهاوتوانمندی متفاوت افراد وافزایش قابلیت ها وکمک به سازگار شدن افراد با شرایط محیط کار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شرایط پراسترس محیط کار</a:t>
            </a:r>
            <a:r>
              <a:rPr lang="fa-IR" dirty="0" smtClean="0">
                <a:cs typeface="B Nazanin" pitchFamily="2" charset="-78"/>
              </a:rPr>
              <a:t>: قابل تحمل کردن عوامل استرس زای محیط های کاری برای </a:t>
            </a: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اکثر</a:t>
            </a:r>
            <a:r>
              <a:rPr lang="fa-IR" dirty="0" smtClean="0">
                <a:cs typeface="B Nazanin" pitchFamily="2" charset="-78"/>
              </a:rPr>
              <a:t>کارکنان وتلاش برای کاهش استرسور های شغلی(رویکرد</a:t>
            </a:r>
            <a:r>
              <a:rPr lang="en-US" dirty="0" smtClean="0">
                <a:cs typeface="B Nazanin" pitchFamily="2" charset="-78"/>
              </a:rPr>
              <a:t>NIOSH</a:t>
            </a:r>
            <a:r>
              <a:rPr lang="fa-IR" dirty="0" smtClean="0">
                <a:cs typeface="B Nazanin" pitchFamily="2" charset="-78"/>
              </a:rPr>
              <a:t>)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r>
              <a:rPr lang="fa-IR" dirty="0">
                <a:cs typeface="B Nazanin" pitchFamily="2" charset="-78"/>
              </a:rPr>
              <a:t>تفاوت استرس </a:t>
            </a:r>
            <a:r>
              <a:rPr lang="fa-IR" dirty="0" smtClean="0">
                <a:cs typeface="B Nazanin" pitchFamily="2" charset="-78"/>
              </a:rPr>
              <a:t>واضطراب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200400"/>
          </a:xfrm>
        </p:spPr>
        <p:txBody>
          <a:bodyPr/>
          <a:lstStyle/>
          <a:p>
            <a:pPr algn="r" rtl="1"/>
            <a:r>
              <a:rPr lang="fa-IR" sz="2400" dirty="0" smtClean="0">
                <a:cs typeface="B Nazanin" pitchFamily="2" charset="-78"/>
              </a:rPr>
              <a:t>علایمی چون طپش قلب،برانگیختگی وعلایم فیزیکی هم دراسترس وهم دراضطراب مشابه می باشد</a:t>
            </a:r>
          </a:p>
          <a:p>
            <a:pPr algn="r" rtl="1"/>
            <a:endParaRPr lang="fa-IR" sz="2400" dirty="0" smtClean="0">
              <a:cs typeface="B Nazanin" pitchFamily="2" charset="-78"/>
            </a:endParaRPr>
          </a:p>
          <a:p>
            <a:pPr algn="r" rtl="1"/>
            <a:r>
              <a:rPr lang="fa-IR" sz="2400" dirty="0" smtClean="0">
                <a:cs typeface="B Nazanin" pitchFamily="2" charset="-78"/>
              </a:rPr>
              <a:t>استرس علت مشخص تری دارد،بخصوص استرس حاد</a:t>
            </a:r>
          </a:p>
          <a:p>
            <a:pPr algn="r" rtl="1"/>
            <a:endParaRPr lang="fa-IR" sz="2400" dirty="0" smtClean="0">
              <a:cs typeface="B Nazanin" pitchFamily="2" charset="-78"/>
            </a:endParaRPr>
          </a:p>
          <a:p>
            <a:pPr algn="r" rtl="1"/>
            <a:r>
              <a:rPr lang="fa-IR" sz="2400" dirty="0" smtClean="0">
                <a:cs typeface="B Nazanin" pitchFamily="2" charset="-78"/>
              </a:rPr>
              <a:t>اضطراب عمدتا ناشی از ترس می باشد:حوادث یا مشکلاتی درگذشته افراد</a:t>
            </a:r>
          </a:p>
          <a:p>
            <a:pPr algn="r" rtl="1"/>
            <a:endParaRPr lang="fa-IR" dirty="0" smtClean="0"/>
          </a:p>
          <a:p>
            <a:pPr algn="r" rtl="1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44460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839199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6600" dirty="0" smtClean="0">
                <a:cs typeface="B Nazanin" pitchFamily="2" charset="-78"/>
              </a:rPr>
              <a:t>استرسورهای شغلی</a:t>
            </a:r>
            <a:endParaRPr lang="fa-IR" sz="660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cs typeface="B Nazanin" pitchFamily="2" charset="-78"/>
              </a:rPr>
              <a:t>  استرسورهای شغلی:طراحی محیط کار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931224" cy="4569371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کارفیزیکی سنگین</a:t>
            </a:r>
          </a:p>
          <a:p>
            <a:pPr marL="0" indent="0" algn="r" rtl="1">
              <a:buNone/>
            </a:pPr>
            <a:r>
              <a:rPr lang="fa-IR" dirty="0">
                <a:cs typeface="B Nazanin" pitchFamily="2" charset="-78"/>
              </a:rPr>
              <a:t>فقدان </a:t>
            </a:r>
            <a:r>
              <a:rPr lang="fa-IR" dirty="0" smtClean="0">
                <a:cs typeface="B Nazanin" pitchFamily="2" charset="-78"/>
              </a:rPr>
              <a:t>فواصل استراحت و</a:t>
            </a:r>
            <a:r>
              <a:rPr lang="en-US" dirty="0" smtClean="0">
                <a:cs typeface="B Nazanin" pitchFamily="2" charset="-78"/>
              </a:rPr>
              <a:t>Break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شیفت کاری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ساعت کارطولانی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انجام کارهای معمولی وبدون نیاز به مهارت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نداشتن امکان وتوانایی تغییردرشرایط کار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وجود ضرب العجل درکار(</a:t>
            </a:r>
            <a:r>
              <a:rPr lang="en-US" dirty="0" smtClean="0">
                <a:cs typeface="B Nazanin" pitchFamily="2" charset="-78"/>
              </a:rPr>
              <a:t>deadline</a:t>
            </a:r>
            <a:r>
              <a:rPr lang="fa-IR" dirty="0" smtClean="0">
                <a:cs typeface="B Nazanin" pitchFamily="2" charset="-78"/>
              </a:rPr>
              <a:t>)</a:t>
            </a:r>
          </a:p>
          <a:p>
            <a:pPr marL="0" indent="0" algn="r" rtl="1">
              <a:buNone/>
            </a:pPr>
            <a:endParaRPr lang="en-US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311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3941</TotalTime>
  <Words>801</Words>
  <Application>Microsoft Office PowerPoint</Application>
  <PresentationFormat>On-screen Show (4:3)</PresentationFormat>
  <Paragraphs>137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Equity</vt:lpstr>
      <vt:lpstr>استرس شغلی</vt:lpstr>
      <vt:lpstr>مقدمه</vt:lpstr>
      <vt:lpstr>مقدمه</vt:lpstr>
      <vt:lpstr>تعریف</vt:lpstr>
      <vt:lpstr>علل استرس شغلی؟</vt:lpstr>
      <vt:lpstr>تفاوت استرس واضطراب</vt:lpstr>
      <vt:lpstr>PowerPoint Presentation</vt:lpstr>
      <vt:lpstr>استرسورهای شغلی</vt:lpstr>
      <vt:lpstr>  استرسورهای شغلی:طراحی محیط کار</vt:lpstr>
      <vt:lpstr>استرسورهای شغلی:نحوه مدیریت وروابط بین فردی</vt:lpstr>
      <vt:lpstr>استرسورهای شغلی:وظایف شغلی</vt:lpstr>
      <vt:lpstr>استرسورهای شغلی:عوامل محیطی</vt:lpstr>
      <vt:lpstr>استرس شغلی وسلامت</vt:lpstr>
      <vt:lpstr>استرس شغلی وسلامت</vt:lpstr>
      <vt:lpstr>استرس شغلی وسلامت</vt:lpstr>
      <vt:lpstr>استرس وبهروه وری (productivity)</vt:lpstr>
      <vt:lpstr>فرسودگی شغلی یاburnout</vt:lpstr>
      <vt:lpstr>فرسودگی شغلی یاburnout</vt:lpstr>
      <vt:lpstr>بررسی استرس درمحیط کار</vt:lpstr>
      <vt:lpstr>ارزیابی استرس درمحیط کار: پرسشنامه های NIOSH </vt:lpstr>
      <vt:lpstr>PowerPoint Presentation</vt:lpstr>
      <vt:lpstr>PowerPoint Presentation</vt:lpstr>
      <vt:lpstr>کنترل استرس درمحیط کار</vt:lpstr>
      <vt:lpstr>مراحل کنترل استرس محیط کار</vt:lpstr>
      <vt:lpstr>برای مقابله با استرس چه کنیم؟</vt:lpstr>
      <vt:lpstr>برای مقابله با استرس چه کنیم؟</vt:lpstr>
      <vt:lpstr>Organization change</vt:lpstr>
      <vt:lpstr>PowerPoint Presentation</vt:lpstr>
      <vt:lpstr>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&amp;psychosocial hazards in workplace</dc:title>
  <dc:creator>TORANJ</dc:creator>
  <cp:lastModifiedBy>vahid</cp:lastModifiedBy>
  <cp:revision>177</cp:revision>
  <dcterms:created xsi:type="dcterms:W3CDTF">2006-08-16T00:00:00Z</dcterms:created>
  <dcterms:modified xsi:type="dcterms:W3CDTF">2016-10-18T07:31:31Z</dcterms:modified>
</cp:coreProperties>
</file>